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AF41-A208-469C-AACB-7BC5DA54B855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7EA6-0A94-43DB-8E57-96222E6E3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Georgia" pitchFamily="18" charset="0"/>
              </a:rPr>
              <a:t>How to Take a Test</a:t>
            </a:r>
            <a:endParaRPr lang="en-US" sz="6000" b="1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krpreston\My Local Documents\My Pictures\Misc\test-tak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24765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en-US" dirty="0" smtClean="0">
                <a:latin typeface="Georgia" pitchFamily="18" charset="0"/>
              </a:rPr>
              <a:t>= turn back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endParaRPr lang="en-US" dirty="0" smtClean="0"/>
          </a:p>
          <a:p>
            <a:pPr marL="350838" lvl="3" indent="0">
              <a:buFont typeface="Wingdings" pitchFamily="2" charset="2"/>
              <a:buChar char="§"/>
            </a:pPr>
            <a:r>
              <a:rPr lang="en-US" sz="3600" dirty="0" smtClean="0">
                <a:latin typeface="Georgia" pitchFamily="18" charset="0"/>
              </a:rPr>
              <a:t> Turn back to abandoned questions when you get to the end of the </a:t>
            </a:r>
            <a:r>
              <a:rPr lang="en-US" sz="3600" dirty="0" smtClean="0">
                <a:latin typeface="Georgia" pitchFamily="18" charset="0"/>
              </a:rPr>
              <a:t>test</a:t>
            </a:r>
          </a:p>
          <a:p>
            <a:pPr marL="350838" lvl="3" indent="0">
              <a:buNone/>
            </a:pPr>
            <a:endParaRPr lang="en-US" sz="3600" dirty="0" smtClean="0">
              <a:latin typeface="Georgia" pitchFamily="18" charset="0"/>
            </a:endParaRPr>
          </a:p>
          <a:p>
            <a:pPr marL="350838" lvl="3" indent="0">
              <a:buNone/>
            </a:pPr>
            <a:r>
              <a:rPr lang="en-US" sz="3600" dirty="0">
                <a:latin typeface="Georgia" pitchFamily="18" charset="0"/>
              </a:rPr>
              <a:t>(</a:t>
            </a:r>
            <a:r>
              <a:rPr lang="en-US" sz="3600" dirty="0" smtClean="0">
                <a:latin typeface="Georgia" pitchFamily="18" charset="0"/>
              </a:rPr>
              <a:t>Tell </a:t>
            </a:r>
            <a:r>
              <a:rPr lang="en-US" sz="3600" dirty="0" smtClean="0">
                <a:latin typeface="Georgia" pitchFamily="18" charset="0"/>
              </a:rPr>
              <a:t>yourself this is how you will earn more </a:t>
            </a:r>
            <a:r>
              <a:rPr lang="en-US" sz="3600" dirty="0" smtClean="0">
                <a:latin typeface="Georgia" pitchFamily="18" charset="0"/>
              </a:rPr>
              <a:t>points)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E</a:t>
            </a:r>
            <a:r>
              <a:rPr lang="en-US" dirty="0" smtClean="0">
                <a:latin typeface="Georgia" pitchFamily="18" charset="0"/>
              </a:rPr>
              <a:t>= estimate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lvl="3">
              <a:buNone/>
            </a:pPr>
            <a:endParaRPr lang="en-US" dirty="0" smtClean="0"/>
          </a:p>
          <a:p>
            <a:pPr marL="350838" lvl="3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	A</a:t>
            </a:r>
            <a:r>
              <a:rPr lang="en-US" sz="3600" dirty="0" smtClean="0">
                <a:latin typeface="Georgia" pitchFamily="18" charset="0"/>
              </a:rPr>
              <a:t> =  avoid absolutes </a:t>
            </a:r>
          </a:p>
          <a:p>
            <a:pPr marL="350838" lvl="3" indent="0">
              <a:buNone/>
            </a:pPr>
            <a:r>
              <a:rPr lang="en-US" sz="3600" dirty="0">
                <a:latin typeface="Georgia" pitchFamily="18" charset="0"/>
              </a:rPr>
              <a:t>	</a:t>
            </a:r>
            <a:r>
              <a:rPr lang="en-US" sz="3600" dirty="0" smtClean="0">
                <a:latin typeface="Georgia" pitchFamily="18" charset="0"/>
              </a:rPr>
              <a:t>	all, always, every, no, none, never 			and only</a:t>
            </a:r>
          </a:p>
          <a:p>
            <a:pPr marL="350838" lvl="3" indent="0">
              <a:buNone/>
            </a:pPr>
            <a:endParaRPr lang="en-US" sz="3600" dirty="0">
              <a:latin typeface="Georgia" pitchFamily="18" charset="0"/>
            </a:endParaRPr>
          </a:p>
          <a:p>
            <a:pPr marL="350838" lvl="3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	C</a:t>
            </a:r>
            <a:r>
              <a:rPr lang="en-US" sz="3600" dirty="0" smtClean="0">
                <a:latin typeface="Georgia" pitchFamily="18" charset="0"/>
              </a:rPr>
              <a:t> =  choose the longest or most detailed 	    	   answer</a:t>
            </a:r>
          </a:p>
          <a:p>
            <a:pPr marL="350838" lvl="3" indent="0">
              <a:buNone/>
            </a:pPr>
            <a:endParaRPr lang="en-US" sz="3600" dirty="0">
              <a:latin typeface="Georgia" pitchFamily="18" charset="0"/>
            </a:endParaRPr>
          </a:p>
          <a:p>
            <a:pPr marL="350838" lvl="3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	E</a:t>
            </a:r>
            <a:r>
              <a:rPr lang="en-US" sz="3600" dirty="0" smtClean="0">
                <a:latin typeface="Georgia" pitchFamily="18" charset="0"/>
              </a:rPr>
              <a:t> =  eliminate identical choices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S</a:t>
            </a:r>
            <a:r>
              <a:rPr lang="en-US" dirty="0" smtClean="0">
                <a:latin typeface="Georgia" pitchFamily="18" charset="0"/>
              </a:rPr>
              <a:t>= survey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396875" lvl="3" indent="0">
              <a:buFont typeface="Wingdings" pitchFamily="2" charset="2"/>
              <a:buChar char="§"/>
            </a:pPr>
            <a:endParaRPr lang="en-US" sz="3200" dirty="0" smtClean="0">
              <a:latin typeface="Georgia" pitchFamily="18" charset="0"/>
            </a:endParaRPr>
          </a:p>
          <a:p>
            <a:pPr marL="396875" lvl="3" indent="0">
              <a:buFont typeface="Wingdings" pitchFamily="2" charset="2"/>
              <a:buChar char="§"/>
            </a:pPr>
            <a:r>
              <a:rPr lang="en-US" sz="3200" dirty="0" smtClean="0">
                <a:latin typeface="Georgia" pitchFamily="18" charset="0"/>
              </a:rPr>
              <a:t>Survey the entire test to ensure that all questions are answered</a:t>
            </a:r>
          </a:p>
          <a:p>
            <a:pPr marL="396875" lvl="3" indent="0">
              <a:buFont typeface="Wingdings" pitchFamily="2" charset="2"/>
              <a:buChar char="§"/>
            </a:pPr>
            <a:endParaRPr lang="en-US" sz="3200" dirty="0">
              <a:latin typeface="Georgia" pitchFamily="18" charset="0"/>
            </a:endParaRPr>
          </a:p>
          <a:p>
            <a:pPr marL="396875" lvl="3" indent="0">
              <a:buFont typeface="Wingdings" pitchFamily="2" charset="2"/>
              <a:buChar char="§"/>
            </a:pPr>
            <a:r>
              <a:rPr lang="en-US" sz="3200" dirty="0" smtClean="0">
                <a:latin typeface="Georgia" pitchFamily="18" charset="0"/>
              </a:rPr>
              <a:t>Switch answers only if </a:t>
            </a:r>
            <a:r>
              <a:rPr lang="en-US" sz="3200" dirty="0" smtClean="0">
                <a:latin typeface="Georgia" pitchFamily="18" charset="0"/>
              </a:rPr>
              <a:t>you are sure (remember, your initial response is usually  the right answer)</a:t>
            </a:r>
            <a:endParaRPr lang="en-US" sz="3200" dirty="0" smtClean="0">
              <a:latin typeface="Georgia" pitchFamily="18" charset="0"/>
            </a:endParaRPr>
          </a:p>
          <a:p>
            <a:pPr marL="396875" lvl="3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396875" lvl="3" indent="0">
              <a:buNone/>
            </a:pPr>
            <a:endParaRPr lang="en-US" sz="2800" dirty="0" smtClean="0">
              <a:latin typeface="Georgia" pitchFamily="18" charset="0"/>
            </a:endParaRPr>
          </a:p>
          <a:p>
            <a:pPr marL="396875" lvl="3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396875" lvl="3" indent="0">
              <a:buNone/>
            </a:pPr>
            <a:endParaRPr lang="en-US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Georgia" pitchFamily="18" charset="0"/>
              </a:rPr>
              <a:t>P. I. R. A. T. E. S.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Georgia" pitchFamily="18" charset="0"/>
              </a:rPr>
              <a:t>If you act like </a:t>
            </a:r>
            <a:r>
              <a:rPr lang="en-US" sz="5400" dirty="0" smtClean="0">
                <a:solidFill>
                  <a:srgbClr val="FF0000"/>
                </a:solidFill>
                <a:latin typeface="Georgia" pitchFamily="18" charset="0"/>
              </a:rPr>
              <a:t>pirates</a:t>
            </a:r>
            <a:r>
              <a:rPr lang="en-US" sz="5400" dirty="0">
                <a:latin typeface="Georgia" pitchFamily="18" charset="0"/>
              </a:rPr>
              <a:t>-</a:t>
            </a:r>
            <a:r>
              <a:rPr lang="en-US" sz="5400" dirty="0" smtClean="0">
                <a:latin typeface="Georgia" pitchFamily="18" charset="0"/>
              </a:rPr>
              <a:t>  </a:t>
            </a:r>
            <a:r>
              <a:rPr lang="en-US" sz="5400" dirty="0" smtClean="0">
                <a:solidFill>
                  <a:srgbClr val="FF0000"/>
                </a:solidFill>
                <a:latin typeface="Georgia" pitchFamily="18" charset="0"/>
              </a:rPr>
              <a:t>pass </a:t>
            </a:r>
            <a:r>
              <a:rPr lang="en-US" sz="5400" dirty="0" smtClean="0">
                <a:latin typeface="Georgia" pitchFamily="18" charset="0"/>
              </a:rPr>
              <a:t>and </a:t>
            </a:r>
            <a:r>
              <a:rPr lang="en-US" sz="5400" dirty="0" smtClean="0">
                <a:solidFill>
                  <a:srgbClr val="FF0000"/>
                </a:solidFill>
                <a:latin typeface="Georgia" pitchFamily="18" charset="0"/>
              </a:rPr>
              <a:t>run</a:t>
            </a:r>
            <a:r>
              <a:rPr lang="en-US" sz="5400" dirty="0" smtClean="0">
                <a:latin typeface="Georgia" pitchFamily="18" charset="0"/>
              </a:rPr>
              <a:t>, you will </a:t>
            </a:r>
            <a:r>
              <a:rPr lang="en-US" sz="5400" dirty="0" smtClean="0">
                <a:solidFill>
                  <a:srgbClr val="FF0000"/>
                </a:solidFill>
                <a:latin typeface="Georgia" pitchFamily="18" charset="0"/>
              </a:rPr>
              <a:t>ace</a:t>
            </a:r>
            <a:r>
              <a:rPr lang="en-US" sz="5400" dirty="0" smtClean="0">
                <a:latin typeface="Georgia" pitchFamily="18" charset="0"/>
              </a:rPr>
              <a:t> the test!</a:t>
            </a:r>
            <a:endParaRPr lang="en-US" sz="5400" dirty="0">
              <a:latin typeface="Georgia" pitchFamily="18" charset="0"/>
            </a:endParaRPr>
          </a:p>
        </p:txBody>
      </p:sp>
      <p:pic>
        <p:nvPicPr>
          <p:cNvPr id="6146" name="Picture 2" descr="C:\Documents and Settings\krpreston\My Local Documents\My Pictures\Misc\Classic_Pir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276600"/>
            <a:ext cx="3276329" cy="3422214"/>
          </a:xfrm>
          <a:prstGeom prst="rect">
            <a:avLst/>
          </a:prstGeom>
          <a:noFill/>
        </p:spPr>
      </p:pic>
      <p:pic>
        <p:nvPicPr>
          <p:cNvPr id="6" name="Picture 8" descr="C:\Documents and Settings\krpreston\My Local Documents\My Pictures\Misc\Coi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295400" cy="1195387"/>
          </a:xfrm>
          <a:prstGeom prst="rect">
            <a:avLst/>
          </a:prstGeom>
          <a:noFill/>
        </p:spPr>
      </p:pic>
      <p:pic>
        <p:nvPicPr>
          <p:cNvPr id="7" name="Picture 8" descr="C:\Documents and Settings\krpreston\My Local Documents\My Pictures\Misc\Coi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648200"/>
            <a:ext cx="1295400" cy="11953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0" y="4267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6019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648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733800"/>
            <a:ext cx="838200" cy="646331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5105400"/>
            <a:ext cx="838200" cy="646331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6019800"/>
            <a:ext cx="838200" cy="646331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Success on tests is </a:t>
            </a:r>
            <a:r>
              <a:rPr lang="en-US" b="1" dirty="0" smtClean="0">
                <a:latin typeface="Georgia" pitchFamily="18" charset="0"/>
              </a:rPr>
              <a:t>not</a:t>
            </a:r>
            <a:r>
              <a:rPr lang="en-US" dirty="0" smtClean="0">
                <a:latin typeface="Georgia" pitchFamily="18" charset="0"/>
              </a:rPr>
              <a:t> luck…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>
                <a:latin typeface="Georgia" pitchFamily="18" charset="0"/>
              </a:rPr>
              <a:t>o</a:t>
            </a:r>
            <a:r>
              <a:rPr lang="en-US" sz="2800" dirty="0" smtClean="0">
                <a:latin typeface="Georgia" pitchFamily="18" charset="0"/>
              </a:rPr>
              <a:t>r an accident…</a:t>
            </a:r>
          </a:p>
          <a:p>
            <a:pPr>
              <a:buNone/>
            </a:pPr>
            <a:endParaRPr lang="en-US" sz="2800" dirty="0">
              <a:latin typeface="Georgia" pitchFamily="18" charset="0"/>
            </a:endParaRPr>
          </a:p>
          <a:p>
            <a:pPr>
              <a:buNone/>
            </a:pPr>
            <a:r>
              <a:rPr lang="en-US" sz="2800" dirty="0">
                <a:latin typeface="Georgia" pitchFamily="18" charset="0"/>
              </a:rPr>
              <a:t>o</a:t>
            </a:r>
            <a:r>
              <a:rPr lang="en-US" sz="2800" dirty="0" smtClean="0">
                <a:latin typeface="Georgia" pitchFamily="18" charset="0"/>
              </a:rPr>
              <a:t>r  something that only the “smart kids” can achieve.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                                           </a:t>
            </a:r>
          </a:p>
          <a:p>
            <a:pPr>
              <a:buNone/>
            </a:pPr>
            <a:r>
              <a:rPr lang="en-US" dirty="0">
                <a:latin typeface="Georgia" pitchFamily="18" charset="0"/>
              </a:rPr>
              <a:t>	</a:t>
            </a:r>
            <a:r>
              <a:rPr lang="en-US" dirty="0" smtClean="0">
                <a:latin typeface="Georgia" pitchFamily="18" charset="0"/>
              </a:rPr>
              <a:t>				     Success can be attained                					     by everyone!</a:t>
            </a:r>
          </a:p>
        </p:txBody>
      </p:sp>
      <p:pic>
        <p:nvPicPr>
          <p:cNvPr id="2050" name="Picture 2" descr="C:\Documents and Settings\krpreston\My Local Documents\My Pictures\Misc\smart-kids-300x2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114800"/>
            <a:ext cx="285750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The key is having a strategy, 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429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Georgia" pitchFamily="18" charset="0"/>
              </a:rPr>
              <a:t>a tactic 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or a plan of attack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3074" name="Picture 2" descr="C:\Documents and Settings\krpreston\My Local Documents\My Pictures\Misc\plan-of-attack-cartoon-sold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43200"/>
            <a:ext cx="346087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Documents and Settings\krpreston\My Local Documents\My Pictures\Misc\treasurech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3343275" cy="30879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57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Georgia" pitchFamily="18" charset="0"/>
              </a:rPr>
              <a:t>P.I.R.A.T.E.S.</a:t>
            </a:r>
            <a:endParaRPr lang="en-US" sz="5400" b="1" dirty="0">
              <a:latin typeface="Georgia" pitchFamily="18" charset="0"/>
            </a:endParaRPr>
          </a:p>
        </p:txBody>
      </p:sp>
      <p:pic>
        <p:nvPicPr>
          <p:cNvPr id="4100" name="Picture 4" descr="C:\Documents and Settings\krpreston\My Local Documents\My Pictures\Misc\pir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029200"/>
            <a:ext cx="1562100" cy="1619250"/>
          </a:xfrm>
          <a:prstGeom prst="rect">
            <a:avLst/>
          </a:prstGeom>
          <a:noFill/>
        </p:spPr>
      </p:pic>
      <p:pic>
        <p:nvPicPr>
          <p:cNvPr id="7" name="Picture 4" descr="C:\Documents and Settings\krpreston\My Local Documents\My Pictures\Misc\pir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029200"/>
            <a:ext cx="1562100" cy="161925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In order to get our “treasure”, we are going   			</a:t>
            </a:r>
          </a:p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to have to solicit the help of…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2004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21336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27432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22860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6576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30480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41910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5720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3200" y="40386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2667000"/>
            <a:ext cx="838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A+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2209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9000" y="2286000"/>
            <a:ext cx="1026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400" y="2971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1905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4600" y="3657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4876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2971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6400" y="4267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100%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4102" name="Picture 6" descr="C:\Documents and Settings\krpreston\My Local Documents\My Pictures\Misc\Coi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114800"/>
            <a:ext cx="1295400" cy="1195387"/>
          </a:xfrm>
          <a:prstGeom prst="rect">
            <a:avLst/>
          </a:prstGeom>
          <a:noFill/>
        </p:spPr>
      </p:pic>
      <p:pic>
        <p:nvPicPr>
          <p:cNvPr id="4103" name="Picture 7" descr="C:\Documents and Settings\krpreston\My Local Documents\My Pictures\Misc\Coi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733800"/>
            <a:ext cx="1295400" cy="1195387"/>
          </a:xfrm>
          <a:prstGeom prst="rect">
            <a:avLst/>
          </a:prstGeom>
          <a:noFill/>
        </p:spPr>
      </p:pic>
      <p:pic>
        <p:nvPicPr>
          <p:cNvPr id="4104" name="Picture 8" descr="C:\Documents and Settings\krpreston\My Local Documents\My Pictures\Misc\Coi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657600"/>
            <a:ext cx="1295400" cy="1195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P.I.R.A.T.E.S.</a:t>
            </a:r>
            <a:endParaRPr lang="en-US" dirty="0"/>
          </a:p>
        </p:txBody>
      </p:sp>
      <p:pic>
        <p:nvPicPr>
          <p:cNvPr id="4" name="Picture 4" descr="C:\Documents and Settings\krpreston\My Local Documents\My Pictures\Misc\pi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562100" cy="1619250"/>
          </a:xfrm>
          <a:prstGeom prst="rect">
            <a:avLst/>
          </a:prstGeom>
          <a:noFill/>
        </p:spPr>
      </p:pic>
      <p:pic>
        <p:nvPicPr>
          <p:cNvPr id="5" name="Content Placeholder 4" descr="C:\Documents and Settings\krpreston\My Local Documents\My Pictures\Misc\pira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562100" cy="161925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371600"/>
            <a:ext cx="8915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Step #1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= prepare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to succeed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#2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sz="3200" dirty="0" smtClean="0">
                <a:latin typeface="Georgia" pitchFamily="18" charset="0"/>
              </a:rPr>
              <a:t>= inspect the instructions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#3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R</a:t>
            </a:r>
            <a:r>
              <a:rPr lang="en-US" sz="3200" dirty="0" smtClean="0">
                <a:latin typeface="Georgia" pitchFamily="18" charset="0"/>
              </a:rPr>
              <a:t>= read, remember, reduce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#4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3200" dirty="0" smtClean="0">
                <a:latin typeface="Georgia" pitchFamily="18" charset="0"/>
              </a:rPr>
              <a:t>= answer or abandon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#5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en-US" sz="3200" dirty="0" smtClean="0">
                <a:latin typeface="Georgia" pitchFamily="18" charset="0"/>
              </a:rPr>
              <a:t>= turn back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#6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E</a:t>
            </a:r>
            <a:r>
              <a:rPr lang="en-US" sz="3200" dirty="0" smtClean="0">
                <a:latin typeface="Georgia" pitchFamily="18" charset="0"/>
              </a:rPr>
              <a:t>= estimate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latin typeface="Georgia" pitchFamily="18" charset="0"/>
              </a:rPr>
              <a:t>Step </a:t>
            </a:r>
            <a:r>
              <a:rPr lang="en-US" sz="3200" dirty="0" smtClean="0">
                <a:latin typeface="Georgia" pitchFamily="18" charset="0"/>
              </a:rPr>
              <a:t>#7	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S</a:t>
            </a:r>
            <a:r>
              <a:rPr lang="en-US" sz="3200" dirty="0" smtClean="0">
                <a:latin typeface="Georgia" pitchFamily="18" charset="0"/>
              </a:rPr>
              <a:t>= survey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C:\Documents and Settings\krpreston\My Local Documents\My Pictures\Misc\testex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191000"/>
            <a:ext cx="2514600" cy="2468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P</a:t>
            </a:r>
            <a:r>
              <a:rPr lang="en-US" dirty="0" smtClean="0">
                <a:latin typeface="Georgia" pitchFamily="18" charset="0"/>
              </a:rPr>
              <a:t>= prepare to succeed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P</a:t>
            </a:r>
            <a:r>
              <a:rPr lang="en-US" sz="3600" dirty="0" smtClean="0">
                <a:latin typeface="Georgia" pitchFamily="18" charset="0"/>
              </a:rPr>
              <a:t> =	put </a:t>
            </a:r>
            <a:r>
              <a:rPr lang="en-US" sz="3600" dirty="0" smtClean="0">
                <a:latin typeface="Georgia" pitchFamily="18" charset="0"/>
              </a:rPr>
              <a:t>“P.I.R.A.T.E.S., your 		name</a:t>
            </a:r>
            <a:r>
              <a:rPr lang="en-US" sz="3600" dirty="0" smtClean="0">
                <a:latin typeface="Georgia" pitchFamily="18" charset="0"/>
              </a:rPr>
              <a:t>, date, and </a:t>
            </a:r>
            <a:r>
              <a:rPr lang="en-US" sz="3600" dirty="0" smtClean="0">
                <a:latin typeface="Georgia" pitchFamily="18" charset="0"/>
              </a:rPr>
              <a:t>period </a:t>
            </a:r>
            <a:r>
              <a:rPr lang="en-US" sz="3600" dirty="0" smtClean="0">
                <a:latin typeface="Georgia" pitchFamily="18" charset="0"/>
              </a:rPr>
              <a:t>on </a:t>
            </a:r>
            <a:r>
              <a:rPr lang="en-US" sz="3600" dirty="0" smtClean="0">
                <a:latin typeface="Georgia" pitchFamily="18" charset="0"/>
              </a:rPr>
              <a:t>		the </a:t>
            </a:r>
            <a:r>
              <a:rPr lang="en-US" sz="3600" dirty="0" smtClean="0">
                <a:latin typeface="Georgia" pitchFamily="18" charset="0"/>
              </a:rPr>
              <a:t>test</a:t>
            </a:r>
          </a:p>
          <a:p>
            <a:pPr lvl="3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A</a:t>
            </a:r>
            <a:r>
              <a:rPr lang="en-US" sz="3600" dirty="0" smtClean="0">
                <a:latin typeface="Georgia" pitchFamily="18" charset="0"/>
              </a:rPr>
              <a:t> =	allot time and order to the 		sections</a:t>
            </a:r>
          </a:p>
          <a:p>
            <a:pPr lvl="3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S</a:t>
            </a:r>
            <a:r>
              <a:rPr lang="en-US" sz="3600" dirty="0" smtClean="0">
                <a:latin typeface="Georgia" pitchFamily="18" charset="0"/>
              </a:rPr>
              <a:t>=	say something positive</a:t>
            </a:r>
          </a:p>
          <a:p>
            <a:pPr lvl="3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S</a:t>
            </a:r>
            <a:r>
              <a:rPr lang="en-US" sz="3600" dirty="0" smtClean="0">
                <a:latin typeface="Georgia" pitchFamily="18" charset="0"/>
              </a:rPr>
              <a:t>=	start within two minutes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en-US" dirty="0" smtClean="0">
                <a:latin typeface="Georgia" pitchFamily="18" charset="0"/>
              </a:rPr>
              <a:t>= inspect the instructions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R</a:t>
            </a:r>
            <a:r>
              <a:rPr lang="en-US" sz="3600" dirty="0" smtClean="0">
                <a:latin typeface="Georgia" pitchFamily="18" charset="0"/>
              </a:rPr>
              <a:t> =	read the instructions 				</a:t>
            </a:r>
            <a:r>
              <a:rPr lang="en-US" sz="3600" dirty="0" smtClean="0">
                <a:latin typeface="Georgia" pitchFamily="18" charset="0"/>
              </a:rPr>
              <a:t>carefully</a:t>
            </a:r>
            <a:endParaRPr lang="en-US" sz="3600" dirty="0" smtClean="0">
              <a:latin typeface="Georgia" pitchFamily="18" charset="0"/>
            </a:endParaRPr>
          </a:p>
          <a:p>
            <a:pPr lvl="3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U</a:t>
            </a:r>
            <a:r>
              <a:rPr lang="en-US" sz="3600" dirty="0" smtClean="0">
                <a:latin typeface="Georgia" pitchFamily="18" charset="0"/>
              </a:rPr>
              <a:t> =	underline what and where 			to respond</a:t>
            </a:r>
          </a:p>
          <a:p>
            <a:pPr lvl="3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N</a:t>
            </a:r>
            <a:r>
              <a:rPr lang="en-US" sz="3600" dirty="0" smtClean="0">
                <a:latin typeface="Georgia" pitchFamily="18" charset="0"/>
              </a:rPr>
              <a:t>=	notice special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R</a:t>
            </a:r>
            <a:r>
              <a:rPr lang="en-US" dirty="0" smtClean="0">
                <a:latin typeface="Georgia" pitchFamily="18" charset="0"/>
              </a:rPr>
              <a:t>= read, remember, reduce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763000" cy="4525963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§"/>
            </a:pPr>
            <a:r>
              <a:rPr lang="en-US" sz="3600" u="sng" dirty="0" smtClean="0">
                <a:latin typeface="Georgia" pitchFamily="18" charset="0"/>
              </a:rPr>
              <a:t>Read</a:t>
            </a:r>
            <a:r>
              <a:rPr lang="en-US" sz="3600" dirty="0" smtClean="0">
                <a:latin typeface="Georgia" pitchFamily="18" charset="0"/>
              </a:rPr>
              <a:t> the whole question</a:t>
            </a:r>
          </a:p>
          <a:p>
            <a:pPr lvl="3">
              <a:buNone/>
            </a:pPr>
            <a:endParaRPr lang="en-US" sz="3600" dirty="0" smtClean="0">
              <a:latin typeface="Georgia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en-US" sz="3600" u="sng" dirty="0" smtClean="0">
                <a:latin typeface="Georgia" pitchFamily="18" charset="0"/>
              </a:rPr>
              <a:t>Remember</a:t>
            </a:r>
            <a:r>
              <a:rPr lang="en-US" sz="3600" dirty="0" smtClean="0">
                <a:latin typeface="Georgia" pitchFamily="18" charset="0"/>
              </a:rPr>
              <a:t> using memory strategies</a:t>
            </a:r>
          </a:p>
          <a:p>
            <a:pPr lvl="3">
              <a:buNone/>
            </a:pPr>
            <a:endParaRPr lang="en-US" sz="3600" dirty="0" smtClean="0">
              <a:latin typeface="Georgia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en-US" sz="3600" u="sng" dirty="0" smtClean="0">
                <a:latin typeface="Georgia" pitchFamily="18" charset="0"/>
              </a:rPr>
              <a:t>Reduce</a:t>
            </a:r>
            <a:r>
              <a:rPr lang="en-US" sz="3600" dirty="0" smtClean="0">
                <a:latin typeface="Georgia" pitchFamily="18" charset="0"/>
              </a:rPr>
              <a:t> </a:t>
            </a:r>
            <a:r>
              <a:rPr lang="en-US" sz="3600" dirty="0" smtClean="0">
                <a:latin typeface="Georgia" pitchFamily="18" charset="0"/>
              </a:rPr>
              <a:t>choices (also known as process of elimination)</a:t>
            </a:r>
            <a:endParaRPr lang="en-US" sz="36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dirty="0" smtClean="0">
                <a:latin typeface="Georgia" pitchFamily="18" charset="0"/>
              </a:rPr>
              <a:t>= answer or abandon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534400" cy="4525963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§"/>
            </a:pPr>
            <a:r>
              <a:rPr lang="en-US" sz="3600" u="sng" dirty="0" smtClean="0">
                <a:latin typeface="Georgia" pitchFamily="18" charset="0"/>
              </a:rPr>
              <a:t>Answer</a:t>
            </a:r>
            <a:r>
              <a:rPr lang="en-US" sz="3600" dirty="0" smtClean="0">
                <a:latin typeface="Georgia" pitchFamily="18" charset="0"/>
              </a:rPr>
              <a:t> the question if </a:t>
            </a:r>
            <a:r>
              <a:rPr lang="en-US" sz="3600" dirty="0" smtClean="0">
                <a:latin typeface="Georgia" pitchFamily="18" charset="0"/>
              </a:rPr>
              <a:t>you are </a:t>
            </a:r>
            <a:r>
              <a:rPr lang="en-US" sz="3600" dirty="0" smtClean="0">
                <a:latin typeface="Georgia" pitchFamily="18" charset="0"/>
              </a:rPr>
              <a:t>sure</a:t>
            </a:r>
          </a:p>
          <a:p>
            <a:pPr lvl="3" algn="ctr">
              <a:buNone/>
            </a:pPr>
            <a:endParaRPr lang="en-US" sz="1200" dirty="0" smtClean="0">
              <a:latin typeface="Georgia" pitchFamily="18" charset="0"/>
            </a:endParaRPr>
          </a:p>
          <a:p>
            <a:pPr lvl="3" algn="ctr">
              <a:buNone/>
            </a:pPr>
            <a:r>
              <a:rPr lang="en-US" sz="3600" dirty="0" smtClean="0">
                <a:latin typeface="Georgia" pitchFamily="18" charset="0"/>
              </a:rPr>
              <a:t>o</a:t>
            </a:r>
            <a:r>
              <a:rPr lang="en-US" sz="3600" dirty="0" smtClean="0">
                <a:latin typeface="Georgia" pitchFamily="18" charset="0"/>
              </a:rPr>
              <a:t>r</a:t>
            </a:r>
            <a:endParaRPr lang="en-US" sz="3600" dirty="0" smtClean="0">
              <a:latin typeface="Georgia" pitchFamily="18" charset="0"/>
            </a:endParaRPr>
          </a:p>
          <a:p>
            <a:pPr lvl="3" algn="ctr">
              <a:buNone/>
            </a:pPr>
            <a:endParaRPr lang="en-US" sz="1200" dirty="0">
              <a:latin typeface="Georgia" pitchFamily="18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en-US" sz="3600" u="sng" dirty="0" smtClean="0">
                <a:latin typeface="Georgia" pitchFamily="18" charset="0"/>
              </a:rPr>
              <a:t>Abandon</a:t>
            </a:r>
            <a:r>
              <a:rPr lang="en-US" sz="3600" dirty="0" smtClean="0">
                <a:latin typeface="Georgia" pitchFamily="18" charset="0"/>
              </a:rPr>
              <a:t> the </a:t>
            </a:r>
            <a:r>
              <a:rPr lang="en-US" sz="3600" dirty="0" smtClean="0">
                <a:latin typeface="Georgia" pitchFamily="18" charset="0"/>
              </a:rPr>
              <a:t>question, mark it with an </a:t>
            </a:r>
            <a:r>
              <a:rPr lang="en-US" sz="3600" b="1" dirty="0" smtClean="0">
                <a:latin typeface="Georgia" pitchFamily="18" charset="0"/>
              </a:rPr>
              <a:t>*</a:t>
            </a:r>
            <a:r>
              <a:rPr lang="en-US" sz="3600" dirty="0" smtClean="0">
                <a:latin typeface="Georgia" pitchFamily="18" charset="0"/>
              </a:rPr>
              <a:t> and </a:t>
            </a:r>
            <a:r>
              <a:rPr lang="en-US" sz="3600" dirty="0" smtClean="0">
                <a:latin typeface="Georgia" pitchFamily="18" charset="0"/>
              </a:rPr>
              <a:t>return to it later if you’re not sure</a:t>
            </a:r>
          </a:p>
          <a:p>
            <a:pPr lvl="3" algn="ctr">
              <a:buNone/>
            </a:pPr>
            <a:endParaRPr lang="en-US" sz="3600" dirty="0">
              <a:latin typeface="Georgia" pitchFamily="18" charset="0"/>
            </a:endParaRPr>
          </a:p>
          <a:p>
            <a:pPr lvl="3">
              <a:buNone/>
            </a:pPr>
            <a:endParaRPr lang="en-US" sz="3600" dirty="0" smtClean="0">
              <a:latin typeface="Georgia" pitchFamily="18" charset="0"/>
            </a:endParaRPr>
          </a:p>
          <a:p>
            <a:pPr lvl="3" algn="ctr">
              <a:buNone/>
            </a:pPr>
            <a:endParaRPr lang="en-US" sz="3600" dirty="0">
              <a:latin typeface="Georgia" pitchFamily="18" charset="0"/>
            </a:endParaRPr>
          </a:p>
          <a:p>
            <a:pPr lvl="3">
              <a:buNone/>
            </a:pPr>
            <a:endParaRPr lang="en-US" sz="3600" dirty="0">
              <a:latin typeface="Georgia" pitchFamily="18" charset="0"/>
            </a:endParaRPr>
          </a:p>
          <a:p>
            <a:pPr lvl="3">
              <a:buNone/>
            </a:pPr>
            <a:endParaRPr lang="en-US" sz="36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275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Take a Test</vt:lpstr>
      <vt:lpstr>Success on tests is not luck…</vt:lpstr>
      <vt:lpstr>The key is having a strategy, </vt:lpstr>
      <vt:lpstr>P.I.R.A.T.E.S.</vt:lpstr>
      <vt:lpstr>P.I.R.A.T.E.S.</vt:lpstr>
      <vt:lpstr>P= prepare to succeed</vt:lpstr>
      <vt:lpstr>I= inspect the instructions</vt:lpstr>
      <vt:lpstr>R= read, remember, reduce</vt:lpstr>
      <vt:lpstr>A= answer or abandon</vt:lpstr>
      <vt:lpstr>T= turn back</vt:lpstr>
      <vt:lpstr>E= estimate</vt:lpstr>
      <vt:lpstr>S= survey</vt:lpstr>
      <vt:lpstr>P. I. R. A. T. E. S.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%FULLNAME%</dc:creator>
  <cp:lastModifiedBy>%FULLNAME%</cp:lastModifiedBy>
  <cp:revision>44</cp:revision>
  <dcterms:created xsi:type="dcterms:W3CDTF">2010-06-20T00:05:40Z</dcterms:created>
  <dcterms:modified xsi:type="dcterms:W3CDTF">2010-06-21T04:46:35Z</dcterms:modified>
</cp:coreProperties>
</file>